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6" r:id="rId6"/>
    <p:sldId id="263" r:id="rId7"/>
    <p:sldId id="259" r:id="rId8"/>
    <p:sldId id="261" r:id="rId9"/>
    <p:sldId id="262"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varScale="1">
        <p:scale>
          <a:sx n="48" d="100"/>
          <a:sy n="48" d="100"/>
        </p:scale>
        <p:origin x="-1146"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A5D2D-7795-4CEB-89F0-E655D819CB65}"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113808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A5D2D-7795-4CEB-89F0-E655D819CB65}"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182094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A5D2D-7795-4CEB-89F0-E655D819CB65}"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256295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A5D2D-7795-4CEB-89F0-E655D819CB65}"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181244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A5D2D-7795-4CEB-89F0-E655D819CB65}"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414240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8A5D2D-7795-4CEB-89F0-E655D819CB65}"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113750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8A5D2D-7795-4CEB-89F0-E655D819CB65}"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260888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8A5D2D-7795-4CEB-89F0-E655D819CB65}"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295346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A5D2D-7795-4CEB-89F0-E655D819CB65}"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404070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A5D2D-7795-4CEB-89F0-E655D819CB65}"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396250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A5D2D-7795-4CEB-89F0-E655D819CB65}"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9861D-9F93-4147-8449-65F83803065D}" type="slidenum">
              <a:rPr lang="en-US" smtClean="0"/>
              <a:t>‹#›</a:t>
            </a:fld>
            <a:endParaRPr lang="en-US"/>
          </a:p>
        </p:txBody>
      </p:sp>
    </p:spTree>
    <p:extLst>
      <p:ext uri="{BB962C8B-B14F-4D97-AF65-F5344CB8AC3E}">
        <p14:creationId xmlns:p14="http://schemas.microsoft.com/office/powerpoint/2010/main" val="190632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A5D2D-7795-4CEB-89F0-E655D819CB65}" type="datetimeFigureOut">
              <a:rPr lang="en-US" smtClean="0"/>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9861D-9F93-4147-8449-65F83803065D}" type="slidenum">
              <a:rPr lang="en-US" smtClean="0"/>
              <a:t>‹#›</a:t>
            </a:fld>
            <a:endParaRPr lang="en-US"/>
          </a:p>
        </p:txBody>
      </p:sp>
    </p:spTree>
    <p:extLst>
      <p:ext uri="{BB962C8B-B14F-4D97-AF65-F5344CB8AC3E}">
        <p14:creationId xmlns:p14="http://schemas.microsoft.com/office/powerpoint/2010/main" val="373256215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260" y="2057400"/>
            <a:ext cx="7772400" cy="1470025"/>
          </a:xfrm>
        </p:spPr>
        <p:txBody>
          <a:bodyPr/>
          <a:lstStyle/>
          <a:p>
            <a:r>
              <a:rPr lang="en-US" dirty="0" smtClean="0"/>
              <a:t>  </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58" y="0"/>
            <a:ext cx="8763000" cy="6858000"/>
          </a:xfrm>
          <a:prstGeom prst="rect">
            <a:avLst/>
          </a:prstGeom>
        </p:spPr>
      </p:pic>
    </p:spTree>
    <p:extLst>
      <p:ext uri="{BB962C8B-B14F-4D97-AF65-F5344CB8AC3E}">
        <p14:creationId xmlns:p14="http://schemas.microsoft.com/office/powerpoint/2010/main" val="109909089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52400" y="0"/>
            <a:ext cx="8534400" cy="6858000"/>
          </a:xfrm>
        </p:spPr>
        <p:txBody>
          <a:bodyPr>
            <a:normAutofit lnSpcReduction="10000"/>
          </a:bodyPr>
          <a:lstStyle/>
          <a:p>
            <a:pPr marL="0" indent="0">
              <a:lnSpc>
                <a:spcPct val="200000"/>
              </a:lnSpc>
              <a:buNone/>
            </a:pPr>
            <a:r>
              <a:rPr lang="en-US" b="1" dirty="0" smtClean="0"/>
              <a:t>Martin </a:t>
            </a:r>
            <a:r>
              <a:rPr lang="en-US" b="1" dirty="0"/>
              <a:t>Luther </a:t>
            </a:r>
            <a:r>
              <a:rPr lang="en-US" b="1" dirty="0" smtClean="0"/>
              <a:t>died </a:t>
            </a:r>
            <a:r>
              <a:rPr lang="en-US" b="1" dirty="0"/>
              <a:t>of natural causes. His last written words </a:t>
            </a:r>
            <a:r>
              <a:rPr lang="en-US" b="1" dirty="0" smtClean="0"/>
              <a:t>were  "</a:t>
            </a:r>
            <a:r>
              <a:rPr lang="en-US" b="1" dirty="0"/>
              <a:t>Know that no one can have indulged in the Holy Writers sufficiently, unless he has governed churches for a hundred years with the prophets, such as Elijah and Elisha, John the Baptist, Christ and the apostles... We are </a:t>
            </a:r>
            <a:r>
              <a:rPr lang="en-US" b="1" dirty="0" smtClean="0"/>
              <a:t>beggars”</a:t>
            </a:r>
            <a:endParaRPr lang="en-US" b="1" dirty="0"/>
          </a:p>
        </p:txBody>
      </p:sp>
    </p:spTree>
    <p:extLst>
      <p:ext uri="{BB962C8B-B14F-4D97-AF65-F5344CB8AC3E}">
        <p14:creationId xmlns:p14="http://schemas.microsoft.com/office/powerpoint/2010/main" val="101980345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359229"/>
            <a:ext cx="8571155" cy="6477000"/>
          </a:xfrm>
        </p:spPr>
      </p:pic>
    </p:spTree>
    <p:extLst>
      <p:ext uri="{BB962C8B-B14F-4D97-AF65-F5344CB8AC3E}">
        <p14:creationId xmlns:p14="http://schemas.microsoft.com/office/powerpoint/2010/main" val="36688217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609600" y="0"/>
            <a:ext cx="8305800" cy="6172200"/>
          </a:xfrm>
        </p:spPr>
        <p:txBody>
          <a:bodyPr>
            <a:noAutofit/>
          </a:bodyPr>
          <a:lstStyle/>
          <a:p>
            <a:pPr marL="0" indent="0">
              <a:lnSpc>
                <a:spcPct val="200000"/>
              </a:lnSpc>
              <a:buNone/>
            </a:pPr>
            <a:r>
              <a:rPr lang="en-US" b="1" dirty="0" smtClean="0"/>
              <a:t> Martin Luther born November 10</a:t>
            </a:r>
            <a:r>
              <a:rPr lang="en-US" b="1" baseline="30000" dirty="0" smtClean="0"/>
              <a:t>th</a:t>
            </a:r>
            <a:r>
              <a:rPr lang="en-US" b="1" dirty="0" smtClean="0"/>
              <a:t>  1483 and he died February 18, 1546. he  was a Christian theologian and Augustinian monk, whose teachings inspired the Protestant Reformation and deeply influenced the Christian traditions. Martin Luther was born in Germany and was baptized there. </a:t>
            </a:r>
            <a:endParaRPr lang="en-US" b="1" dirty="0"/>
          </a:p>
        </p:txBody>
      </p:sp>
    </p:spTree>
    <p:extLst>
      <p:ext uri="{BB962C8B-B14F-4D97-AF65-F5344CB8AC3E}">
        <p14:creationId xmlns:p14="http://schemas.microsoft.com/office/powerpoint/2010/main" val="1778746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81000" y="609600"/>
            <a:ext cx="8305800" cy="5943600"/>
          </a:xfrm>
        </p:spPr>
        <p:txBody>
          <a:bodyPr>
            <a:normAutofit/>
          </a:bodyPr>
          <a:lstStyle/>
          <a:p>
            <a:pPr marL="0" indent="0">
              <a:lnSpc>
                <a:spcPct val="200000"/>
              </a:lnSpc>
              <a:buNone/>
            </a:pPr>
            <a:r>
              <a:rPr lang="en-US" b="1" dirty="0" smtClean="0"/>
              <a:t>Martin Luther had a church named after him. He was called to the Church to return to the teachings of the Bible resulted in the formation of new traditions within Christianity and the Counter Reformation in the Catholic Church,  from the Council of Trent.</a:t>
            </a:r>
          </a:p>
          <a:p>
            <a:endParaRPr lang="en-US" dirty="0"/>
          </a:p>
        </p:txBody>
      </p:sp>
    </p:spTree>
    <p:extLst>
      <p:ext uri="{BB962C8B-B14F-4D97-AF65-F5344CB8AC3E}">
        <p14:creationId xmlns:p14="http://schemas.microsoft.com/office/powerpoint/2010/main" val="308385814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52400" y="152400"/>
            <a:ext cx="8991600" cy="6324600"/>
          </a:xfrm>
        </p:spPr>
        <p:txBody>
          <a:bodyPr>
            <a:normAutofit fontScale="55000" lnSpcReduction="20000"/>
          </a:bodyPr>
          <a:lstStyle/>
          <a:p>
            <a:pPr marL="0" indent="0">
              <a:lnSpc>
                <a:spcPct val="200000"/>
              </a:lnSpc>
              <a:buNone/>
            </a:pPr>
            <a:endParaRPr lang="en-US" sz="5100" b="1" dirty="0" smtClean="0"/>
          </a:p>
          <a:p>
            <a:pPr marL="0" indent="0">
              <a:lnSpc>
                <a:spcPct val="200000"/>
              </a:lnSpc>
              <a:buNone/>
            </a:pPr>
            <a:r>
              <a:rPr lang="en-US" sz="5100" b="1" dirty="0" smtClean="0"/>
              <a:t>His translation of the Bible also helped to develop a standard version of the German language and added several principles to the  work of translation. Luther's hymns sparked the development of congregation singing in Christianity. His marriage, on June 13, 1525, to Katharina von Bora a former nun began the tradition of orthodox marriage within several Christian traditions.</a:t>
            </a:r>
          </a:p>
          <a:p>
            <a:pPr marL="0" indent="0">
              <a:buNone/>
            </a:pPr>
            <a:endParaRPr lang="en-US" dirty="0"/>
          </a:p>
        </p:txBody>
      </p:sp>
    </p:spTree>
    <p:extLst>
      <p:ext uri="{BB962C8B-B14F-4D97-AF65-F5344CB8AC3E}">
        <p14:creationId xmlns:p14="http://schemas.microsoft.com/office/powerpoint/2010/main" val="74035716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76200"/>
            <a:ext cx="7686516" cy="6400800"/>
          </a:xfrm>
        </p:spPr>
      </p:pic>
    </p:spTree>
    <p:extLst>
      <p:ext uri="{BB962C8B-B14F-4D97-AF65-F5344CB8AC3E}">
        <p14:creationId xmlns:p14="http://schemas.microsoft.com/office/powerpoint/2010/main" val="268582802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04800" y="228600"/>
            <a:ext cx="8382000" cy="6400800"/>
          </a:xfrm>
        </p:spPr>
        <p:txBody>
          <a:bodyPr>
            <a:normAutofit fontScale="92500"/>
          </a:bodyPr>
          <a:lstStyle/>
          <a:p>
            <a:pPr marL="0" indent="0">
              <a:lnSpc>
                <a:spcPct val="200000"/>
              </a:lnSpc>
              <a:buNone/>
            </a:pPr>
            <a:r>
              <a:rPr lang="en-US" sz="2400" b="1" dirty="0"/>
              <a:t>Luther’s books explain the settings of the epistles and show </a:t>
            </a:r>
            <a:r>
              <a:rPr lang="en-US" sz="2400" b="1" dirty="0" smtClean="0"/>
              <a:t>the correspondence to the books in the Bible. </a:t>
            </a:r>
            <a:r>
              <a:rPr lang="en-US" sz="2400" b="1" dirty="0"/>
              <a:t>Luther also wrote about church administration and wrote much about the Christian home. Luther's work contains a number of statements that modern readers would consider </a:t>
            </a:r>
            <a:r>
              <a:rPr lang="en-US" sz="2400" b="1" dirty="0" smtClean="0"/>
              <a:t>vividly rude. </a:t>
            </a:r>
            <a:r>
              <a:rPr lang="en-US" sz="2400" b="1" dirty="0"/>
              <a:t>For </a:t>
            </a:r>
            <a:r>
              <a:rPr lang="en-US" sz="2400" b="1" dirty="0" smtClean="0"/>
              <a:t>example </a:t>
            </a:r>
            <a:r>
              <a:rPr lang="en-US" sz="2400" b="1" dirty="0"/>
              <a:t>Luther was know to advise people that they </a:t>
            </a:r>
            <a:r>
              <a:rPr lang="en-US" sz="2400" b="1" dirty="0" smtClean="0"/>
              <a:t>should “tell </a:t>
            </a:r>
            <a:r>
              <a:rPr lang="en-US" sz="2400" b="1" dirty="0"/>
              <a:t>the Devil he may kiss my </a:t>
            </a:r>
            <a:r>
              <a:rPr lang="en-US" sz="2400" b="1" dirty="0" smtClean="0"/>
              <a:t>ass”. It is remembered </a:t>
            </a:r>
            <a:r>
              <a:rPr lang="en-US" sz="2400" b="1" dirty="0"/>
              <a:t>that Luther received many communications </a:t>
            </a:r>
            <a:r>
              <a:rPr lang="en-US" sz="2400" b="1" dirty="0" smtClean="0"/>
              <a:t>throughout </a:t>
            </a:r>
            <a:r>
              <a:rPr lang="en-US" sz="2400" b="1" dirty="0"/>
              <a:t>Europe from people who could write anonymously, that </a:t>
            </a:r>
            <a:r>
              <a:rPr lang="en-US" sz="2400" b="1" dirty="0" smtClean="0"/>
              <a:t>is, without </a:t>
            </a:r>
            <a:r>
              <a:rPr lang="en-US" sz="2400" b="1" dirty="0"/>
              <a:t>the </a:t>
            </a:r>
            <a:r>
              <a:rPr lang="en-US" sz="2400" b="1" dirty="0" smtClean="0"/>
              <a:t>media </a:t>
            </a:r>
            <a:r>
              <a:rPr lang="en-US" sz="2400" b="1" dirty="0"/>
              <a:t>making their communications known. </a:t>
            </a:r>
          </a:p>
        </p:txBody>
      </p:sp>
    </p:spTree>
    <p:extLst>
      <p:ext uri="{BB962C8B-B14F-4D97-AF65-F5344CB8AC3E}">
        <p14:creationId xmlns:p14="http://schemas.microsoft.com/office/powerpoint/2010/main" val="51767361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457200"/>
            <a:ext cx="8458200" cy="6019800"/>
          </a:xfrm>
        </p:spPr>
      </p:pic>
    </p:spTree>
    <p:extLst>
      <p:ext uri="{BB962C8B-B14F-4D97-AF65-F5344CB8AC3E}">
        <p14:creationId xmlns:p14="http://schemas.microsoft.com/office/powerpoint/2010/main" val="3165159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609600"/>
            <a:ext cx="8001000" cy="381000"/>
          </a:xfrm>
        </p:spPr>
        <p:txBody>
          <a:bodyPr>
            <a:normAutofit fontScale="90000"/>
          </a:bodyPr>
          <a:lstStyle/>
          <a:p>
            <a:endParaRPr lang="en-US" dirty="0"/>
          </a:p>
        </p:txBody>
      </p:sp>
      <p:sp>
        <p:nvSpPr>
          <p:cNvPr id="3" name="Content Placeholder 2"/>
          <p:cNvSpPr>
            <a:spLocks noGrp="1"/>
          </p:cNvSpPr>
          <p:nvPr>
            <p:ph idx="1"/>
          </p:nvPr>
        </p:nvSpPr>
        <p:spPr>
          <a:xfrm>
            <a:off x="304800" y="228600"/>
            <a:ext cx="8382000" cy="6096000"/>
          </a:xfrm>
        </p:spPr>
        <p:txBody>
          <a:bodyPr>
            <a:normAutofit fontScale="70000" lnSpcReduction="20000"/>
          </a:bodyPr>
          <a:lstStyle/>
          <a:p>
            <a:pPr marL="0" indent="0">
              <a:lnSpc>
                <a:spcPct val="210000"/>
              </a:lnSpc>
              <a:buNone/>
            </a:pPr>
            <a:r>
              <a:rPr lang="en-US" b="1" dirty="0"/>
              <a:t>Luther </a:t>
            </a:r>
            <a:r>
              <a:rPr lang="en-US" b="1" dirty="0" smtClean="0"/>
              <a:t>primarily preached </a:t>
            </a:r>
            <a:r>
              <a:rPr lang="en-US" b="1" dirty="0"/>
              <a:t>towards the Jewish people, convinced that the reason they had never converted to Christianity was that they were </a:t>
            </a:r>
            <a:r>
              <a:rPr lang="en-US" b="1" dirty="0" smtClean="0"/>
              <a:t>justified against </a:t>
            </a:r>
            <a:r>
              <a:rPr lang="en-US" b="1" dirty="0"/>
              <a:t>or had never heard the Gospel of Christ. However, after his </a:t>
            </a:r>
            <a:r>
              <a:rPr lang="en-US" b="1" dirty="0" smtClean="0"/>
              <a:t>preaching to the Jews </a:t>
            </a:r>
            <a:r>
              <a:rPr lang="en-US" b="1" dirty="0"/>
              <a:t>failed to convince Jewish people to adopt Christianity, he began preaching that the Jews were </a:t>
            </a:r>
            <a:r>
              <a:rPr lang="en-US" b="1" dirty="0" smtClean="0"/>
              <a:t>set in there anti-Christian </a:t>
            </a:r>
            <a:r>
              <a:rPr lang="en-US" b="1" dirty="0"/>
              <a:t>ways, and needed to be expelled from German politics</a:t>
            </a:r>
            <a:r>
              <a:rPr lang="en-US" b="1" dirty="0" smtClean="0"/>
              <a:t>. Luther repeatedly </a:t>
            </a:r>
            <a:r>
              <a:rPr lang="en-US" b="1" dirty="0"/>
              <a:t>quotes the words of Jesus in Matthew </a:t>
            </a:r>
            <a:r>
              <a:rPr lang="en-US" b="1" dirty="0" smtClean="0"/>
              <a:t>12:34 where </a:t>
            </a:r>
            <a:r>
              <a:rPr lang="en-US" b="1" dirty="0"/>
              <a:t>Jesus called them "a brood of vipers and children of the devil"</a:t>
            </a:r>
          </a:p>
        </p:txBody>
      </p:sp>
    </p:spTree>
    <p:extLst>
      <p:ext uri="{BB962C8B-B14F-4D97-AF65-F5344CB8AC3E}">
        <p14:creationId xmlns:p14="http://schemas.microsoft.com/office/powerpoint/2010/main" val="243036396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8686800" y="1417637"/>
            <a:ext cx="7620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0" y="0"/>
            <a:ext cx="9144000" cy="7696200"/>
          </a:xfrm>
        </p:spPr>
        <p:txBody>
          <a:bodyPr>
            <a:normAutofit/>
          </a:bodyPr>
          <a:lstStyle/>
          <a:p>
            <a:pPr marL="0" indent="0">
              <a:lnSpc>
                <a:spcPct val="200000"/>
              </a:lnSpc>
              <a:buNone/>
            </a:pPr>
            <a:r>
              <a:rPr lang="en-US" sz="2400" b="1" dirty="0"/>
              <a:t>Luther was </a:t>
            </a:r>
            <a:r>
              <a:rPr lang="en-US" sz="2400" b="1" dirty="0" smtClean="0"/>
              <a:t>devout toward </a:t>
            </a:r>
            <a:r>
              <a:rPr lang="en-US" sz="2400" b="1" dirty="0"/>
              <a:t>the Gospel, and he wanted to protect the people </a:t>
            </a:r>
            <a:r>
              <a:rPr lang="en-US" sz="2400" b="1" dirty="0" smtClean="0"/>
              <a:t>from </a:t>
            </a:r>
            <a:r>
              <a:rPr lang="en-US" sz="2400" b="1" dirty="0"/>
              <a:t>the Jews who he believed would </a:t>
            </a:r>
            <a:r>
              <a:rPr lang="en-US" sz="2400" b="1" dirty="0" smtClean="0"/>
              <a:t>be terrifying  influences </a:t>
            </a:r>
            <a:r>
              <a:rPr lang="en-US" sz="2400" b="1" dirty="0"/>
              <a:t>since they did not recognize Jesus as their </a:t>
            </a:r>
            <a:r>
              <a:rPr lang="en-US" sz="2400" b="1" dirty="0" smtClean="0"/>
              <a:t>Savior. </a:t>
            </a:r>
            <a:r>
              <a:rPr lang="en-US" sz="2400" b="1" dirty="0"/>
              <a:t>In Luther's </a:t>
            </a:r>
            <a:r>
              <a:rPr lang="en-US" sz="2400" b="1" dirty="0" smtClean="0"/>
              <a:t>time </a:t>
            </a:r>
            <a:r>
              <a:rPr lang="en-US" sz="2400" b="1" dirty="0"/>
              <a:t>parents had a right and a duty to direct their children's marriage choices in respect to matters of faith. Likewise, Luther felt a duty to direct his German people to </a:t>
            </a:r>
            <a:r>
              <a:rPr lang="en-US" sz="2400" b="1" dirty="0" smtClean="0"/>
              <a:t>stay true to Jesus </a:t>
            </a:r>
            <a:r>
              <a:rPr lang="en-US" sz="2400" b="1" dirty="0"/>
              <a:t>the Jews did </a:t>
            </a:r>
            <a:r>
              <a:rPr lang="en-US" sz="2400" b="1" dirty="0" smtClean="0"/>
              <a:t>not agree . </a:t>
            </a:r>
            <a:r>
              <a:rPr lang="en-US" sz="2400" b="1" dirty="0"/>
              <a:t>It should </a:t>
            </a:r>
            <a:r>
              <a:rPr lang="en-US" sz="2400" b="1" dirty="0" smtClean="0"/>
              <a:t>be known that </a:t>
            </a:r>
            <a:r>
              <a:rPr lang="en-US" sz="2400" b="1" dirty="0"/>
              <a:t>church law </a:t>
            </a:r>
            <a:r>
              <a:rPr lang="en-US" sz="2400" b="1" dirty="0" smtClean="0"/>
              <a:t>was adamant  to </a:t>
            </a:r>
            <a:r>
              <a:rPr lang="en-US" sz="2400" b="1" dirty="0"/>
              <a:t>civil law in Luther's day and </a:t>
            </a:r>
            <a:r>
              <a:rPr lang="en-US" sz="2400" b="1" dirty="0" smtClean="0"/>
              <a:t>that law </a:t>
            </a:r>
            <a:r>
              <a:rPr lang="en-US" sz="2400" b="1" dirty="0"/>
              <a:t>said the penalty of blasphemy was </a:t>
            </a:r>
            <a:r>
              <a:rPr lang="en-US" sz="2400" b="1" dirty="0" smtClean="0"/>
              <a:t>death.</a:t>
            </a:r>
            <a:endParaRPr lang="en-US" sz="2400" b="1" dirty="0"/>
          </a:p>
        </p:txBody>
      </p:sp>
    </p:spTree>
    <p:extLst>
      <p:ext uri="{BB962C8B-B14F-4D97-AF65-F5344CB8AC3E}">
        <p14:creationId xmlns:p14="http://schemas.microsoft.com/office/powerpoint/2010/main" val="73693916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TotalTime>
  <Words>527</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 </vt:lpstr>
      <vt:lpstr> </vt:lpstr>
      <vt:lpstr> </vt:lpstr>
      <vt:lpstr> </vt:lpstr>
      <vt:lpstr> </vt:lpstr>
      <vt:lpstr> </vt:lpstr>
      <vt:lpstr>PowerPoint Presentation</vt:lpstr>
      <vt:lpstr> </vt:lpstr>
      <vt:lpstr> </vt:lpstr>
      <vt:lpstr> </vt:lpstr>
    </vt:vector>
  </TitlesOfParts>
  <Company>AMES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Kimberly Howard</dc:creator>
  <cp:lastModifiedBy>Kimberly Howard</cp:lastModifiedBy>
  <cp:revision>12</cp:revision>
  <dcterms:created xsi:type="dcterms:W3CDTF">2014-04-25T15:14:42Z</dcterms:created>
  <dcterms:modified xsi:type="dcterms:W3CDTF">2014-05-07T16:04:04Z</dcterms:modified>
</cp:coreProperties>
</file>